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7" r:id="rId3"/>
    <p:sldId id="293" r:id="rId4"/>
    <p:sldId id="282" r:id="rId5"/>
    <p:sldId id="296" r:id="rId6"/>
    <p:sldId id="297" r:id="rId7"/>
    <p:sldId id="294" r:id="rId8"/>
    <p:sldId id="295" r:id="rId9"/>
    <p:sldId id="308" r:id="rId10"/>
    <p:sldId id="273" r:id="rId11"/>
    <p:sldId id="263" r:id="rId12"/>
    <p:sldId id="266" r:id="rId13"/>
    <p:sldId id="281" r:id="rId14"/>
    <p:sldId id="283" r:id="rId15"/>
    <p:sldId id="260" r:id="rId16"/>
    <p:sldId id="275" r:id="rId17"/>
    <p:sldId id="299" r:id="rId18"/>
    <p:sldId id="25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F5C3BF-3C42-4CB5-82DF-154E12F69F5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865BFA-A825-4A8E-BFDA-0679C59A94CC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Оказание помощи                       в реализации ответственности за воспитание и обучение ребёнка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4E1114-C6C4-4DB4-BA4C-3FACAD84FCAC}" type="parTrans" cxnId="{B40E9C9A-ED8E-467F-9B45-810833AFEBA6}">
      <dgm:prSet/>
      <dgm:spPr/>
      <dgm:t>
        <a:bodyPr/>
        <a:lstStyle/>
        <a:p>
          <a:endParaRPr lang="ru-RU"/>
        </a:p>
      </dgm:t>
    </dgm:pt>
    <dgm:pt modelId="{E55973C3-1B1E-4162-85F1-31FEC3C0C554}" type="sibTrans" cxnId="{B40E9C9A-ED8E-467F-9B45-810833AFEBA6}">
      <dgm:prSet/>
      <dgm:spPr/>
      <dgm:t>
        <a:bodyPr/>
        <a:lstStyle/>
        <a:p>
          <a:endParaRPr lang="ru-RU"/>
        </a:p>
      </dgm:t>
    </dgm:pt>
    <dgm:pt modelId="{E49E3107-0502-4D1F-9304-24619D1C874B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Установление доверительных партнерских отношений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748271-0FDB-4DEA-A2B4-C0F19157190A}" type="parTrans" cxnId="{0C2DDEEA-ED59-4717-BA02-0E15FE17509F}">
      <dgm:prSet/>
      <dgm:spPr/>
      <dgm:t>
        <a:bodyPr/>
        <a:lstStyle/>
        <a:p>
          <a:endParaRPr lang="ru-RU"/>
        </a:p>
      </dgm:t>
    </dgm:pt>
    <dgm:pt modelId="{6D3A0E22-1BBD-44C1-B6CF-8C33D99B1EB8}" type="sibTrans" cxnId="{0C2DDEEA-ED59-4717-BA02-0E15FE17509F}">
      <dgm:prSet/>
      <dgm:spPr/>
      <dgm:t>
        <a:bodyPr/>
        <a:lstStyle/>
        <a:p>
          <a:endParaRPr lang="ru-RU"/>
        </a:p>
      </dgm:t>
    </dgm:pt>
    <dgm:pt modelId="{8C10684D-C2E5-44BA-9A8F-924A67B10D8C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Включение семьи в единое образовательное пространство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B3FB80-090C-4CBE-B4E7-AFE62F2D5B11}" type="parTrans" cxnId="{9FC03F94-A890-496C-9A32-F6559E72A547}">
      <dgm:prSet/>
      <dgm:spPr/>
      <dgm:t>
        <a:bodyPr/>
        <a:lstStyle/>
        <a:p>
          <a:endParaRPr lang="ru-RU"/>
        </a:p>
      </dgm:t>
    </dgm:pt>
    <dgm:pt modelId="{8488C12A-1620-45E5-884F-AA8268CFD45C}" type="sibTrans" cxnId="{9FC03F94-A890-496C-9A32-F6559E72A547}">
      <dgm:prSet/>
      <dgm:spPr/>
      <dgm:t>
        <a:bodyPr/>
        <a:lstStyle/>
        <a:p>
          <a:endParaRPr lang="ru-RU"/>
        </a:p>
      </dgm:t>
    </dgm:pt>
    <dgm:pt modelId="{12E56001-8F7C-40DD-903A-B2628EEB66EA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                для благоприятного климата взаимодействия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EF024C-23A9-4A70-8A7C-01E4137B4F27}" type="parTrans" cxnId="{5DE800FE-5D11-48E8-8852-8D2965E3B369}">
      <dgm:prSet/>
      <dgm:spPr/>
      <dgm:t>
        <a:bodyPr/>
        <a:lstStyle/>
        <a:p>
          <a:endParaRPr lang="ru-RU"/>
        </a:p>
      </dgm:t>
    </dgm:pt>
    <dgm:pt modelId="{80553728-7810-4465-9F4E-4B298BD0A539}" type="sibTrans" cxnId="{5DE800FE-5D11-48E8-8852-8D2965E3B369}">
      <dgm:prSet/>
      <dgm:spPr/>
      <dgm:t>
        <a:bodyPr/>
        <a:lstStyle/>
        <a:p>
          <a:endParaRPr lang="ru-RU"/>
        </a:p>
      </dgm:t>
    </dgm:pt>
    <dgm:pt modelId="{F6E0AF67-9052-4FE4-9632-C5F7116C7102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Формирование психолого-педагогических знаний родителей о проблеме своих детей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AB3FFF-72AA-4484-B781-6F2677BA2082}" type="parTrans" cxnId="{629430C4-21A0-4DA6-B73B-2AA88813F79C}">
      <dgm:prSet/>
      <dgm:spPr/>
      <dgm:t>
        <a:bodyPr/>
        <a:lstStyle/>
        <a:p>
          <a:endParaRPr lang="ru-RU"/>
        </a:p>
      </dgm:t>
    </dgm:pt>
    <dgm:pt modelId="{E05255F5-69F5-4247-8542-DDAFFD4C7323}" type="sibTrans" cxnId="{629430C4-21A0-4DA6-B73B-2AA88813F79C}">
      <dgm:prSet/>
      <dgm:spPr/>
      <dgm:t>
        <a:bodyPr/>
        <a:lstStyle/>
        <a:p>
          <a:endParaRPr lang="ru-RU"/>
        </a:p>
      </dgm:t>
    </dgm:pt>
    <dgm:pt modelId="{FC66000B-27E7-4AAA-A233-55741DF556CA}" type="pres">
      <dgm:prSet presAssocID="{12F5C3BF-3C42-4CB5-82DF-154E12F69F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67D0A8-D67E-4147-92CE-47DEDEF2A2CA}" type="pres">
      <dgm:prSet presAssocID="{EA865BFA-A825-4A8E-BFDA-0679C59A94CC}" presName="node" presStyleLbl="node1" presStyleIdx="0" presStyleCnt="5" custScaleX="166311" custScaleY="126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E0F6A-B82D-4429-82C1-F667DD34C62B}" type="pres">
      <dgm:prSet presAssocID="{EA865BFA-A825-4A8E-BFDA-0679C59A94CC}" presName="spNode" presStyleCnt="0"/>
      <dgm:spPr/>
    </dgm:pt>
    <dgm:pt modelId="{DC34EFDA-AA75-4867-997E-225DD58A74B0}" type="pres">
      <dgm:prSet presAssocID="{E55973C3-1B1E-4162-85F1-31FEC3C0C554}" presName="sibTrans" presStyleLbl="sibTrans1D1" presStyleIdx="0" presStyleCnt="5"/>
      <dgm:spPr/>
      <dgm:t>
        <a:bodyPr/>
        <a:lstStyle/>
        <a:p>
          <a:endParaRPr lang="ru-RU"/>
        </a:p>
      </dgm:t>
    </dgm:pt>
    <dgm:pt modelId="{735A8C94-565C-42E8-BE24-236E6D3AB878}" type="pres">
      <dgm:prSet presAssocID="{E49E3107-0502-4D1F-9304-24619D1C874B}" presName="node" presStyleLbl="node1" presStyleIdx="1" presStyleCnt="5" custScaleX="164315" custScaleY="130307" custRadScaleRad="100323" custRadScaleInc="36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60950-B439-46FA-AB6A-5DD010D0F897}" type="pres">
      <dgm:prSet presAssocID="{E49E3107-0502-4D1F-9304-24619D1C874B}" presName="spNode" presStyleCnt="0"/>
      <dgm:spPr/>
    </dgm:pt>
    <dgm:pt modelId="{B530113F-62AD-45B3-B1B3-521E565989D5}" type="pres">
      <dgm:prSet presAssocID="{6D3A0E22-1BBD-44C1-B6CF-8C33D99B1EB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61AB8E3A-BE1F-4013-B047-42E7755A3986}" type="pres">
      <dgm:prSet presAssocID="{8C10684D-C2E5-44BA-9A8F-924A67B10D8C}" presName="node" presStyleLbl="node1" presStyleIdx="2" presStyleCnt="5" custScaleX="170781" custScaleY="130809" custRadScaleRad="117857" custRadScaleInc="-34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9C1BB-1B86-436F-97B2-30B2D2E71A66}" type="pres">
      <dgm:prSet presAssocID="{8C10684D-C2E5-44BA-9A8F-924A67B10D8C}" presName="spNode" presStyleCnt="0"/>
      <dgm:spPr/>
    </dgm:pt>
    <dgm:pt modelId="{8B3AC681-0753-446A-A720-BDEC6714A60A}" type="pres">
      <dgm:prSet presAssocID="{8488C12A-1620-45E5-884F-AA8268CFD45C}" presName="sibTrans" presStyleLbl="sibTrans1D1" presStyleIdx="2" presStyleCnt="5"/>
      <dgm:spPr/>
      <dgm:t>
        <a:bodyPr/>
        <a:lstStyle/>
        <a:p>
          <a:endParaRPr lang="ru-RU"/>
        </a:p>
      </dgm:t>
    </dgm:pt>
    <dgm:pt modelId="{96B2771D-BDF9-43DA-9266-B72BA5A73657}" type="pres">
      <dgm:prSet presAssocID="{12E56001-8F7C-40DD-903A-B2628EEB66EA}" presName="node" presStyleLbl="node1" presStyleIdx="3" presStyleCnt="5" custScaleX="160892" custScaleY="133783" custRadScaleRad="115579" custRadScaleInc="29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3F6F9-4344-4236-9425-0B7E3D28977D}" type="pres">
      <dgm:prSet presAssocID="{12E56001-8F7C-40DD-903A-B2628EEB66EA}" presName="spNode" presStyleCnt="0"/>
      <dgm:spPr/>
    </dgm:pt>
    <dgm:pt modelId="{3890234D-0B2B-4E7B-8B47-8B8A08692E4E}" type="pres">
      <dgm:prSet presAssocID="{80553728-7810-4465-9F4E-4B298BD0A539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0A68850-7455-4214-ACD9-CA071D077E8F}" type="pres">
      <dgm:prSet presAssocID="{F6E0AF67-9052-4FE4-9632-C5F7116C7102}" presName="node" presStyleLbl="node1" presStyleIdx="4" presStyleCnt="5" custScaleX="165451" custScaleY="134516" custRadScaleRad="96426" custRadScaleInc="-37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B4042-CBF7-4BF4-83B4-DD5C3535AAD6}" type="pres">
      <dgm:prSet presAssocID="{F6E0AF67-9052-4FE4-9632-C5F7116C7102}" presName="spNode" presStyleCnt="0"/>
      <dgm:spPr/>
    </dgm:pt>
    <dgm:pt modelId="{E80BB2AC-F94D-499F-8AE3-BBED116142E6}" type="pres">
      <dgm:prSet presAssocID="{E05255F5-69F5-4247-8542-DDAFFD4C7323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4BEEA80E-6329-4D3B-8839-0530F69A4330}" type="presOf" srcId="{EA865BFA-A825-4A8E-BFDA-0679C59A94CC}" destId="{A967D0A8-D67E-4147-92CE-47DEDEF2A2CA}" srcOrd="0" destOrd="0" presId="urn:microsoft.com/office/officeart/2005/8/layout/cycle5"/>
    <dgm:cxn modelId="{70C9AB3A-2EA2-4476-BDB0-FE41F95CAF5E}" type="presOf" srcId="{8C10684D-C2E5-44BA-9A8F-924A67B10D8C}" destId="{61AB8E3A-BE1F-4013-B047-42E7755A3986}" srcOrd="0" destOrd="0" presId="urn:microsoft.com/office/officeart/2005/8/layout/cycle5"/>
    <dgm:cxn modelId="{B40E9C9A-ED8E-467F-9B45-810833AFEBA6}" srcId="{12F5C3BF-3C42-4CB5-82DF-154E12F69F56}" destId="{EA865BFA-A825-4A8E-BFDA-0679C59A94CC}" srcOrd="0" destOrd="0" parTransId="{D54E1114-C6C4-4DB4-BA4C-3FACAD84FCAC}" sibTransId="{E55973C3-1B1E-4162-85F1-31FEC3C0C554}"/>
    <dgm:cxn modelId="{ECA0DBE3-5F49-483F-B4BD-180F64DDEF97}" type="presOf" srcId="{80553728-7810-4465-9F4E-4B298BD0A539}" destId="{3890234D-0B2B-4E7B-8B47-8B8A08692E4E}" srcOrd="0" destOrd="0" presId="urn:microsoft.com/office/officeart/2005/8/layout/cycle5"/>
    <dgm:cxn modelId="{0C2DDEEA-ED59-4717-BA02-0E15FE17509F}" srcId="{12F5C3BF-3C42-4CB5-82DF-154E12F69F56}" destId="{E49E3107-0502-4D1F-9304-24619D1C874B}" srcOrd="1" destOrd="0" parTransId="{91748271-0FDB-4DEA-A2B4-C0F19157190A}" sibTransId="{6D3A0E22-1BBD-44C1-B6CF-8C33D99B1EB8}"/>
    <dgm:cxn modelId="{9FC03F94-A890-496C-9A32-F6559E72A547}" srcId="{12F5C3BF-3C42-4CB5-82DF-154E12F69F56}" destId="{8C10684D-C2E5-44BA-9A8F-924A67B10D8C}" srcOrd="2" destOrd="0" parTransId="{A0B3FB80-090C-4CBE-B4E7-AFE62F2D5B11}" sibTransId="{8488C12A-1620-45E5-884F-AA8268CFD45C}"/>
    <dgm:cxn modelId="{5DE800FE-5D11-48E8-8852-8D2965E3B369}" srcId="{12F5C3BF-3C42-4CB5-82DF-154E12F69F56}" destId="{12E56001-8F7C-40DD-903A-B2628EEB66EA}" srcOrd="3" destOrd="0" parTransId="{17EF024C-23A9-4A70-8A7C-01E4137B4F27}" sibTransId="{80553728-7810-4465-9F4E-4B298BD0A539}"/>
    <dgm:cxn modelId="{6C2B26CF-2C42-42AB-9A40-1B982447ECA4}" type="presOf" srcId="{E55973C3-1B1E-4162-85F1-31FEC3C0C554}" destId="{DC34EFDA-AA75-4867-997E-225DD58A74B0}" srcOrd="0" destOrd="0" presId="urn:microsoft.com/office/officeart/2005/8/layout/cycle5"/>
    <dgm:cxn modelId="{3C23EE1D-81AD-4F61-B263-FC2C8DF0B529}" type="presOf" srcId="{8488C12A-1620-45E5-884F-AA8268CFD45C}" destId="{8B3AC681-0753-446A-A720-BDEC6714A60A}" srcOrd="0" destOrd="0" presId="urn:microsoft.com/office/officeart/2005/8/layout/cycle5"/>
    <dgm:cxn modelId="{3FE5AD0E-C7F4-4173-9B3D-120D140D7024}" type="presOf" srcId="{E05255F5-69F5-4247-8542-DDAFFD4C7323}" destId="{E80BB2AC-F94D-499F-8AE3-BBED116142E6}" srcOrd="0" destOrd="0" presId="urn:microsoft.com/office/officeart/2005/8/layout/cycle5"/>
    <dgm:cxn modelId="{68C09328-B635-40F2-B2F3-3E4A5DDD6C47}" type="presOf" srcId="{12E56001-8F7C-40DD-903A-B2628EEB66EA}" destId="{96B2771D-BDF9-43DA-9266-B72BA5A73657}" srcOrd="0" destOrd="0" presId="urn:microsoft.com/office/officeart/2005/8/layout/cycle5"/>
    <dgm:cxn modelId="{629430C4-21A0-4DA6-B73B-2AA88813F79C}" srcId="{12F5C3BF-3C42-4CB5-82DF-154E12F69F56}" destId="{F6E0AF67-9052-4FE4-9632-C5F7116C7102}" srcOrd="4" destOrd="0" parTransId="{1DAB3FFF-72AA-4484-B781-6F2677BA2082}" sibTransId="{E05255F5-69F5-4247-8542-DDAFFD4C7323}"/>
    <dgm:cxn modelId="{CE1F580F-4452-4AFE-9188-47907AB36299}" type="presOf" srcId="{12F5C3BF-3C42-4CB5-82DF-154E12F69F56}" destId="{FC66000B-27E7-4AAA-A233-55741DF556CA}" srcOrd="0" destOrd="0" presId="urn:microsoft.com/office/officeart/2005/8/layout/cycle5"/>
    <dgm:cxn modelId="{7CF070C6-1C17-4523-B573-01F01BE5B171}" type="presOf" srcId="{E49E3107-0502-4D1F-9304-24619D1C874B}" destId="{735A8C94-565C-42E8-BE24-236E6D3AB878}" srcOrd="0" destOrd="0" presId="urn:microsoft.com/office/officeart/2005/8/layout/cycle5"/>
    <dgm:cxn modelId="{9411CD6F-908F-4355-9C01-D1BBB5D5AD25}" type="presOf" srcId="{6D3A0E22-1BBD-44C1-B6CF-8C33D99B1EB8}" destId="{B530113F-62AD-45B3-B1B3-521E565989D5}" srcOrd="0" destOrd="0" presId="urn:microsoft.com/office/officeart/2005/8/layout/cycle5"/>
    <dgm:cxn modelId="{7263FB1F-DBD7-442D-AB52-3B6FD9209CFE}" type="presOf" srcId="{F6E0AF67-9052-4FE4-9632-C5F7116C7102}" destId="{F0A68850-7455-4214-ACD9-CA071D077E8F}" srcOrd="0" destOrd="0" presId="urn:microsoft.com/office/officeart/2005/8/layout/cycle5"/>
    <dgm:cxn modelId="{CB3A6711-11E6-4456-BA7B-7FA6751A4390}" type="presParOf" srcId="{FC66000B-27E7-4AAA-A233-55741DF556CA}" destId="{A967D0A8-D67E-4147-92CE-47DEDEF2A2CA}" srcOrd="0" destOrd="0" presId="urn:microsoft.com/office/officeart/2005/8/layout/cycle5"/>
    <dgm:cxn modelId="{AA0B7170-B6B7-4C36-95A6-8A043A6B6DD2}" type="presParOf" srcId="{FC66000B-27E7-4AAA-A233-55741DF556CA}" destId="{E35E0F6A-B82D-4429-82C1-F667DD34C62B}" srcOrd="1" destOrd="0" presId="urn:microsoft.com/office/officeart/2005/8/layout/cycle5"/>
    <dgm:cxn modelId="{7CF98D29-971D-4D4E-A28E-4680CD5E27DB}" type="presParOf" srcId="{FC66000B-27E7-4AAA-A233-55741DF556CA}" destId="{DC34EFDA-AA75-4867-997E-225DD58A74B0}" srcOrd="2" destOrd="0" presId="urn:microsoft.com/office/officeart/2005/8/layout/cycle5"/>
    <dgm:cxn modelId="{4772F5E2-E5DF-4F66-A140-F65D2BA69101}" type="presParOf" srcId="{FC66000B-27E7-4AAA-A233-55741DF556CA}" destId="{735A8C94-565C-42E8-BE24-236E6D3AB878}" srcOrd="3" destOrd="0" presId="urn:microsoft.com/office/officeart/2005/8/layout/cycle5"/>
    <dgm:cxn modelId="{A5C5AAD7-D901-424C-B69D-7434802439E8}" type="presParOf" srcId="{FC66000B-27E7-4AAA-A233-55741DF556CA}" destId="{12D60950-B439-46FA-AB6A-5DD010D0F897}" srcOrd="4" destOrd="0" presId="urn:microsoft.com/office/officeart/2005/8/layout/cycle5"/>
    <dgm:cxn modelId="{9BA7F0B4-6598-4825-8BBC-9399915A6006}" type="presParOf" srcId="{FC66000B-27E7-4AAA-A233-55741DF556CA}" destId="{B530113F-62AD-45B3-B1B3-521E565989D5}" srcOrd="5" destOrd="0" presId="urn:microsoft.com/office/officeart/2005/8/layout/cycle5"/>
    <dgm:cxn modelId="{CBB3935D-76BF-4DAF-AB14-D6EF5B5F5417}" type="presParOf" srcId="{FC66000B-27E7-4AAA-A233-55741DF556CA}" destId="{61AB8E3A-BE1F-4013-B047-42E7755A3986}" srcOrd="6" destOrd="0" presId="urn:microsoft.com/office/officeart/2005/8/layout/cycle5"/>
    <dgm:cxn modelId="{3A72D03E-CD2B-4299-9E34-4F1CB452ECD3}" type="presParOf" srcId="{FC66000B-27E7-4AAA-A233-55741DF556CA}" destId="{9DC9C1BB-1B86-436F-97B2-30B2D2E71A66}" srcOrd="7" destOrd="0" presId="urn:microsoft.com/office/officeart/2005/8/layout/cycle5"/>
    <dgm:cxn modelId="{5C8A0042-B536-4873-BB96-5B7159BDC8D1}" type="presParOf" srcId="{FC66000B-27E7-4AAA-A233-55741DF556CA}" destId="{8B3AC681-0753-446A-A720-BDEC6714A60A}" srcOrd="8" destOrd="0" presId="urn:microsoft.com/office/officeart/2005/8/layout/cycle5"/>
    <dgm:cxn modelId="{C3EA578D-0A2A-4B61-B48A-0EE669A85A71}" type="presParOf" srcId="{FC66000B-27E7-4AAA-A233-55741DF556CA}" destId="{96B2771D-BDF9-43DA-9266-B72BA5A73657}" srcOrd="9" destOrd="0" presId="urn:microsoft.com/office/officeart/2005/8/layout/cycle5"/>
    <dgm:cxn modelId="{599C8E20-B894-47DC-B47C-52A0E8624BEE}" type="presParOf" srcId="{FC66000B-27E7-4AAA-A233-55741DF556CA}" destId="{33A3F6F9-4344-4236-9425-0B7E3D28977D}" srcOrd="10" destOrd="0" presId="urn:microsoft.com/office/officeart/2005/8/layout/cycle5"/>
    <dgm:cxn modelId="{8B130673-1141-45CF-A41C-20C5D68245C6}" type="presParOf" srcId="{FC66000B-27E7-4AAA-A233-55741DF556CA}" destId="{3890234D-0B2B-4E7B-8B47-8B8A08692E4E}" srcOrd="11" destOrd="0" presId="urn:microsoft.com/office/officeart/2005/8/layout/cycle5"/>
    <dgm:cxn modelId="{BD22536B-A80A-4014-99C8-C9996C6CEB19}" type="presParOf" srcId="{FC66000B-27E7-4AAA-A233-55741DF556CA}" destId="{F0A68850-7455-4214-ACD9-CA071D077E8F}" srcOrd="12" destOrd="0" presId="urn:microsoft.com/office/officeart/2005/8/layout/cycle5"/>
    <dgm:cxn modelId="{B4EC118F-C21A-455F-8704-612AAFC6BC36}" type="presParOf" srcId="{FC66000B-27E7-4AAA-A233-55741DF556CA}" destId="{C97B4042-CBF7-4BF4-83B4-DD5C3535AAD6}" srcOrd="13" destOrd="0" presId="urn:microsoft.com/office/officeart/2005/8/layout/cycle5"/>
    <dgm:cxn modelId="{432AE4B6-F39C-42F2-9A6A-91C8DC71710C}" type="presParOf" srcId="{FC66000B-27E7-4AAA-A233-55741DF556CA}" destId="{E80BB2AC-F94D-499F-8AE3-BBED116142E6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79B97B-4E4C-4FFD-ACD1-981CC8A3DAA4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6676C4A-68CD-459D-B442-4F3E432F9C4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Оснащение РППС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5168C7-3CFB-401A-80BE-8EB569E69F3B}" type="parTrans" cxnId="{16D6A0D6-F76B-4740-9DA6-F5662962C910}">
      <dgm:prSet/>
      <dgm:spPr/>
      <dgm:t>
        <a:bodyPr/>
        <a:lstStyle/>
        <a:p>
          <a:endParaRPr lang="ru-RU"/>
        </a:p>
      </dgm:t>
    </dgm:pt>
    <dgm:pt modelId="{48A75468-54C7-45F9-B96B-F4676513D3E6}" type="sibTrans" cxnId="{16D6A0D6-F76B-4740-9DA6-F5662962C910}">
      <dgm:prSet/>
      <dgm:spPr/>
      <dgm:t>
        <a:bodyPr/>
        <a:lstStyle/>
        <a:p>
          <a:endParaRPr lang="ru-RU"/>
        </a:p>
      </dgm:t>
    </dgm:pt>
    <dgm:pt modelId="{B7BC591F-6FAF-4383-B5D6-DB880468AF9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Проектная деятельность, совместные праздники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AF6C86-AED5-4223-BD9F-46142BB59D22}" type="parTrans" cxnId="{C87CD405-9456-4EF7-9972-D7F86F820A9C}">
      <dgm:prSet/>
      <dgm:spPr/>
      <dgm:t>
        <a:bodyPr/>
        <a:lstStyle/>
        <a:p>
          <a:endParaRPr lang="ru-RU"/>
        </a:p>
      </dgm:t>
    </dgm:pt>
    <dgm:pt modelId="{D4EE3407-D804-4849-994F-08AD1B0119CF}" type="sibTrans" cxnId="{C87CD405-9456-4EF7-9972-D7F86F820A9C}">
      <dgm:prSet/>
      <dgm:spPr/>
      <dgm:t>
        <a:bodyPr/>
        <a:lstStyle/>
        <a:p>
          <a:endParaRPr lang="ru-RU"/>
        </a:p>
      </dgm:t>
    </dgm:pt>
    <dgm:pt modelId="{200AA55D-FB94-487D-A103-0BEEE0590EA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Дни открытых дверей, родительские собрания,   мастер-классы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9552EA-804A-4C04-BB30-04FF9D8F8DE3}" type="parTrans" cxnId="{F44DE538-51D4-4A4F-9801-FE6533A285DE}">
      <dgm:prSet/>
      <dgm:spPr/>
      <dgm:t>
        <a:bodyPr/>
        <a:lstStyle/>
        <a:p>
          <a:endParaRPr lang="ru-RU"/>
        </a:p>
      </dgm:t>
    </dgm:pt>
    <dgm:pt modelId="{E8F77C2E-9AF1-4B8E-A5E3-96156AC02280}" type="sibTrans" cxnId="{F44DE538-51D4-4A4F-9801-FE6533A285DE}">
      <dgm:prSet/>
      <dgm:spPr/>
      <dgm:t>
        <a:bodyPr/>
        <a:lstStyle/>
        <a:p>
          <a:endParaRPr lang="ru-RU"/>
        </a:p>
      </dgm:t>
    </dgm:pt>
    <dgm:pt modelId="{F01D1502-FBEA-4861-98BF-876251033EC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Индивидуальные консультации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CBC3F9-17C6-4BDB-A1E3-8FCAEEFA96E2}" type="parTrans" cxnId="{CD2FF02E-E099-4EE5-92C9-EBBB533B5B7E}">
      <dgm:prSet/>
      <dgm:spPr/>
      <dgm:t>
        <a:bodyPr/>
        <a:lstStyle/>
        <a:p>
          <a:endParaRPr lang="ru-RU"/>
        </a:p>
      </dgm:t>
    </dgm:pt>
    <dgm:pt modelId="{C4BDBA59-2DB3-465E-95DD-E46E859C6501}" type="sibTrans" cxnId="{CD2FF02E-E099-4EE5-92C9-EBBB533B5B7E}">
      <dgm:prSet/>
      <dgm:spPr/>
      <dgm:t>
        <a:bodyPr/>
        <a:lstStyle/>
        <a:p>
          <a:endParaRPr lang="ru-RU"/>
        </a:p>
      </dgm:t>
    </dgm:pt>
    <dgm:pt modelId="{43E44CD2-3221-4E74-B1AE-B72A2569B84C}" type="pres">
      <dgm:prSet presAssocID="{D679B97B-4E4C-4FFD-ACD1-981CC8A3DAA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DCBBFA-0883-47DB-81D0-952D137870A5}" type="pres">
      <dgm:prSet presAssocID="{D679B97B-4E4C-4FFD-ACD1-981CC8A3DAA4}" presName="diamond" presStyleLbl="bgShp" presStyleIdx="0" presStyleCnt="1"/>
      <dgm:spPr/>
    </dgm:pt>
    <dgm:pt modelId="{7D091BB1-2B76-4E81-8DA9-9850E35E5180}" type="pres">
      <dgm:prSet presAssocID="{D679B97B-4E4C-4FFD-ACD1-981CC8A3DAA4}" presName="quad1" presStyleLbl="node1" presStyleIdx="0" presStyleCnt="4" custScaleX="113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A5A99-CA6A-48F4-A484-83BF902CDD7A}" type="pres">
      <dgm:prSet presAssocID="{D679B97B-4E4C-4FFD-ACD1-981CC8A3DAA4}" presName="quad2" presStyleLbl="node1" presStyleIdx="1" presStyleCnt="4" custScaleX="113179" custLinFactNeighborX="9436" custLinFactNeighborY="24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2E61C-858F-4B83-B2CA-8E4A551EA312}" type="pres">
      <dgm:prSet presAssocID="{D679B97B-4E4C-4FFD-ACD1-981CC8A3DAA4}" presName="quad3" presStyleLbl="node1" presStyleIdx="2" presStyleCnt="4" custScaleX="1143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E1A50-B157-465E-94EC-D6BBB3435137}" type="pres">
      <dgm:prSet presAssocID="{D679B97B-4E4C-4FFD-ACD1-981CC8A3DAA4}" presName="quad4" presStyleLbl="node1" presStyleIdx="3" presStyleCnt="4" custScaleX="113179" custLinFactNeighborX="9436" custLinFactNeighborY="-15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8A3504-1CAB-4756-A080-98E383F4157A}" type="presOf" srcId="{B7BC591F-6FAF-4383-B5D6-DB880468AF92}" destId="{C21A5A99-CA6A-48F4-A484-83BF902CDD7A}" srcOrd="0" destOrd="0" presId="urn:microsoft.com/office/officeart/2005/8/layout/matrix3"/>
    <dgm:cxn modelId="{C87CD405-9456-4EF7-9972-D7F86F820A9C}" srcId="{D679B97B-4E4C-4FFD-ACD1-981CC8A3DAA4}" destId="{B7BC591F-6FAF-4383-B5D6-DB880468AF92}" srcOrd="1" destOrd="0" parTransId="{95AF6C86-AED5-4223-BD9F-46142BB59D22}" sibTransId="{D4EE3407-D804-4849-994F-08AD1B0119CF}"/>
    <dgm:cxn modelId="{CD2FF02E-E099-4EE5-92C9-EBBB533B5B7E}" srcId="{D679B97B-4E4C-4FFD-ACD1-981CC8A3DAA4}" destId="{F01D1502-FBEA-4861-98BF-876251033ECF}" srcOrd="3" destOrd="0" parTransId="{D6CBC3F9-17C6-4BDB-A1E3-8FCAEEFA96E2}" sibTransId="{C4BDBA59-2DB3-465E-95DD-E46E859C6501}"/>
    <dgm:cxn modelId="{16D6A0D6-F76B-4740-9DA6-F5662962C910}" srcId="{D679B97B-4E4C-4FFD-ACD1-981CC8A3DAA4}" destId="{06676C4A-68CD-459D-B442-4F3E432F9C40}" srcOrd="0" destOrd="0" parTransId="{8B5168C7-3CFB-401A-80BE-8EB569E69F3B}" sibTransId="{48A75468-54C7-45F9-B96B-F4676513D3E6}"/>
    <dgm:cxn modelId="{B6EFF11A-5607-47C5-AFC0-71234BED5909}" type="presOf" srcId="{200AA55D-FB94-487D-A103-0BEEE0590EA1}" destId="{7BD2E61C-858F-4B83-B2CA-8E4A551EA312}" srcOrd="0" destOrd="0" presId="urn:microsoft.com/office/officeart/2005/8/layout/matrix3"/>
    <dgm:cxn modelId="{31AD2C29-FC2F-4E4E-9B4F-EA08CD1256A3}" type="presOf" srcId="{D679B97B-4E4C-4FFD-ACD1-981CC8A3DAA4}" destId="{43E44CD2-3221-4E74-B1AE-B72A2569B84C}" srcOrd="0" destOrd="0" presId="urn:microsoft.com/office/officeart/2005/8/layout/matrix3"/>
    <dgm:cxn modelId="{D9EF692C-B879-4651-A50C-9E6C64AC942C}" type="presOf" srcId="{06676C4A-68CD-459D-B442-4F3E432F9C40}" destId="{7D091BB1-2B76-4E81-8DA9-9850E35E5180}" srcOrd="0" destOrd="0" presId="urn:microsoft.com/office/officeart/2005/8/layout/matrix3"/>
    <dgm:cxn modelId="{F44DE538-51D4-4A4F-9801-FE6533A285DE}" srcId="{D679B97B-4E4C-4FFD-ACD1-981CC8A3DAA4}" destId="{200AA55D-FB94-487D-A103-0BEEE0590EA1}" srcOrd="2" destOrd="0" parTransId="{BB9552EA-804A-4C04-BB30-04FF9D8F8DE3}" sibTransId="{E8F77C2E-9AF1-4B8E-A5E3-96156AC02280}"/>
    <dgm:cxn modelId="{76315BEE-A0E0-41C5-9C44-1CF14531AF83}" type="presOf" srcId="{F01D1502-FBEA-4861-98BF-876251033ECF}" destId="{E06E1A50-B157-465E-94EC-D6BBB3435137}" srcOrd="0" destOrd="0" presId="urn:microsoft.com/office/officeart/2005/8/layout/matrix3"/>
    <dgm:cxn modelId="{2788CED6-B4CC-4037-B8AB-B5B583DA907B}" type="presParOf" srcId="{43E44CD2-3221-4E74-B1AE-B72A2569B84C}" destId="{4CDCBBFA-0883-47DB-81D0-952D137870A5}" srcOrd="0" destOrd="0" presId="urn:microsoft.com/office/officeart/2005/8/layout/matrix3"/>
    <dgm:cxn modelId="{06E58F6F-3826-4325-8893-CD0D60DCF17D}" type="presParOf" srcId="{43E44CD2-3221-4E74-B1AE-B72A2569B84C}" destId="{7D091BB1-2B76-4E81-8DA9-9850E35E5180}" srcOrd="1" destOrd="0" presId="urn:microsoft.com/office/officeart/2005/8/layout/matrix3"/>
    <dgm:cxn modelId="{350C21D2-EC10-4D7A-8538-94DD175B4177}" type="presParOf" srcId="{43E44CD2-3221-4E74-B1AE-B72A2569B84C}" destId="{C21A5A99-CA6A-48F4-A484-83BF902CDD7A}" srcOrd="2" destOrd="0" presId="urn:microsoft.com/office/officeart/2005/8/layout/matrix3"/>
    <dgm:cxn modelId="{729E0F0C-19A2-4041-AE12-177B3C2098AE}" type="presParOf" srcId="{43E44CD2-3221-4E74-B1AE-B72A2569B84C}" destId="{7BD2E61C-858F-4B83-B2CA-8E4A551EA312}" srcOrd="3" destOrd="0" presId="urn:microsoft.com/office/officeart/2005/8/layout/matrix3"/>
    <dgm:cxn modelId="{3464BDD4-8265-4916-BE92-6D3ECF55CC88}" type="presParOf" srcId="{43E44CD2-3221-4E74-B1AE-B72A2569B84C}" destId="{E06E1A50-B157-465E-94EC-D6BBB343513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67D0A8-D67E-4147-92CE-47DEDEF2A2CA}">
      <dsp:nvSpPr>
        <dsp:cNvPr id="0" name=""/>
        <dsp:cNvSpPr/>
      </dsp:nvSpPr>
      <dsp:spPr>
        <a:xfrm>
          <a:off x="3299171" y="-117240"/>
          <a:ext cx="2554381" cy="1267111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Оказание помощи                       в реализации ответственности за воспитание и обучение ребёнка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99171" y="-117240"/>
        <a:ext cx="2554381" cy="1267111"/>
      </dsp:txXfrm>
    </dsp:sp>
    <dsp:sp modelId="{DC34EFDA-AA75-4867-997E-225DD58A74B0}">
      <dsp:nvSpPr>
        <dsp:cNvPr id="0" name=""/>
        <dsp:cNvSpPr/>
      </dsp:nvSpPr>
      <dsp:spPr>
        <a:xfrm>
          <a:off x="2592583" y="527681"/>
          <a:ext cx="3995142" cy="3995142"/>
        </a:xfrm>
        <a:custGeom>
          <a:avLst/>
          <a:gdLst/>
          <a:ahLst/>
          <a:cxnLst/>
          <a:rect l="0" t="0" r="0" b="0"/>
          <a:pathLst>
            <a:path>
              <a:moveTo>
                <a:pt x="3371199" y="547248"/>
              </a:moveTo>
              <a:arcTo wR="1997571" hR="1997571" stAng="18806659" swAng="76537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A8C94-565C-42E8-BE24-236E6D3AB878}">
      <dsp:nvSpPr>
        <dsp:cNvPr id="0" name=""/>
        <dsp:cNvSpPr/>
      </dsp:nvSpPr>
      <dsp:spPr>
        <a:xfrm>
          <a:off x="5292078" y="1538946"/>
          <a:ext cx="2523724" cy="130090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Установление доверительных партнерских отношений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92078" y="1538946"/>
        <a:ext cx="2523724" cy="1300905"/>
      </dsp:txXfrm>
    </dsp:sp>
    <dsp:sp modelId="{B530113F-62AD-45B3-B1B3-521E565989D5}">
      <dsp:nvSpPr>
        <dsp:cNvPr id="0" name=""/>
        <dsp:cNvSpPr/>
      </dsp:nvSpPr>
      <dsp:spPr>
        <a:xfrm>
          <a:off x="2675903" y="1516855"/>
          <a:ext cx="3995142" cy="3995142"/>
        </a:xfrm>
        <a:custGeom>
          <a:avLst/>
          <a:gdLst/>
          <a:ahLst/>
          <a:cxnLst/>
          <a:rect l="0" t="0" r="0" b="0"/>
          <a:pathLst>
            <a:path>
              <a:moveTo>
                <a:pt x="3917562" y="1446277"/>
              </a:moveTo>
              <a:arcTo wR="1997571" hR="1997571" stAng="20638768" swAng="6738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B8E3A-BE1F-4013-B047-42E7755A3986}">
      <dsp:nvSpPr>
        <dsp:cNvPr id="0" name=""/>
        <dsp:cNvSpPr/>
      </dsp:nvSpPr>
      <dsp:spPr>
        <a:xfrm>
          <a:off x="4908660" y="3476997"/>
          <a:ext cx="2623036" cy="1305917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Включение семьи в единое образовательное пространство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08660" y="3476997"/>
        <a:ext cx="2623036" cy="1305917"/>
      </dsp:txXfrm>
    </dsp:sp>
    <dsp:sp modelId="{8B3AC681-0753-446A-A720-BDEC6714A60A}">
      <dsp:nvSpPr>
        <dsp:cNvPr id="0" name=""/>
        <dsp:cNvSpPr/>
      </dsp:nvSpPr>
      <dsp:spPr>
        <a:xfrm>
          <a:off x="2706284" y="807367"/>
          <a:ext cx="3995142" cy="3995142"/>
        </a:xfrm>
        <a:custGeom>
          <a:avLst/>
          <a:gdLst/>
          <a:ahLst/>
          <a:cxnLst/>
          <a:rect l="0" t="0" r="0" b="0"/>
          <a:pathLst>
            <a:path>
              <a:moveTo>
                <a:pt x="2127530" y="3990910"/>
              </a:moveTo>
              <a:arcTo wR="1997571" hR="1997571" stAng="5176187" swAng="78199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2771D-BDF9-43DA-9266-B72BA5A73657}">
      <dsp:nvSpPr>
        <dsp:cNvPr id="0" name=""/>
        <dsp:cNvSpPr/>
      </dsp:nvSpPr>
      <dsp:spPr>
        <a:xfrm>
          <a:off x="1762834" y="3462152"/>
          <a:ext cx="2471150" cy="1335607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условий                для благоприятного климата взаимодействия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62834" y="3462152"/>
        <a:ext cx="2471150" cy="1335607"/>
      </dsp:txXfrm>
    </dsp:sp>
    <dsp:sp modelId="{3890234D-0B2B-4E7B-8B47-8B8A08692E4E}">
      <dsp:nvSpPr>
        <dsp:cNvPr id="0" name=""/>
        <dsp:cNvSpPr/>
      </dsp:nvSpPr>
      <dsp:spPr>
        <a:xfrm>
          <a:off x="2512800" y="1697146"/>
          <a:ext cx="3995142" cy="3995142"/>
        </a:xfrm>
        <a:custGeom>
          <a:avLst/>
          <a:gdLst/>
          <a:ahLst/>
          <a:cxnLst/>
          <a:rect l="0" t="0" r="0" b="0"/>
          <a:pathLst>
            <a:path>
              <a:moveTo>
                <a:pt x="31186" y="1645969"/>
              </a:moveTo>
              <a:arcTo wR="1997571" hR="1997571" stAng="11408262" swAng="62530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68850-7455-4214-ACD9-CA071D077E8F}">
      <dsp:nvSpPr>
        <dsp:cNvPr id="0" name=""/>
        <dsp:cNvSpPr/>
      </dsp:nvSpPr>
      <dsp:spPr>
        <a:xfrm>
          <a:off x="1403655" y="1538944"/>
          <a:ext cx="2541172" cy="134292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Формирование психолого-педагогических знаний родителей о проблеме своих детей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03655" y="1538944"/>
        <a:ext cx="2541172" cy="1342925"/>
      </dsp:txXfrm>
    </dsp:sp>
    <dsp:sp modelId="{E80BB2AC-F94D-499F-8AE3-BBED116142E6}">
      <dsp:nvSpPr>
        <dsp:cNvPr id="0" name=""/>
        <dsp:cNvSpPr/>
      </dsp:nvSpPr>
      <dsp:spPr>
        <a:xfrm>
          <a:off x="2733886" y="372812"/>
          <a:ext cx="3995142" cy="3995142"/>
        </a:xfrm>
        <a:custGeom>
          <a:avLst/>
          <a:gdLst/>
          <a:ahLst/>
          <a:cxnLst/>
          <a:rect l="0" t="0" r="0" b="0"/>
          <a:pathLst>
            <a:path>
              <a:moveTo>
                <a:pt x="242012" y="1044522"/>
              </a:moveTo>
              <a:arcTo wR="1997571" hR="1997571" stAng="12509786" swAng="70770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DCBBFA-0883-47DB-81D0-952D137870A5}">
      <dsp:nvSpPr>
        <dsp:cNvPr id="0" name=""/>
        <dsp:cNvSpPr/>
      </dsp:nvSpPr>
      <dsp:spPr>
        <a:xfrm>
          <a:off x="1813384" y="0"/>
          <a:ext cx="5517232" cy="5517232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91BB1-2B76-4E81-8DA9-9850E35E5180}">
      <dsp:nvSpPr>
        <dsp:cNvPr id="0" name=""/>
        <dsp:cNvSpPr/>
      </dsp:nvSpPr>
      <dsp:spPr>
        <a:xfrm>
          <a:off x="2195733" y="524137"/>
          <a:ext cx="2435295" cy="2151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Оснащение РППС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95733" y="524137"/>
        <a:ext cx="2435295" cy="2151720"/>
      </dsp:txXfrm>
    </dsp:sp>
    <dsp:sp modelId="{C21A5A99-CA6A-48F4-A484-83BF902CDD7A}">
      <dsp:nvSpPr>
        <dsp:cNvPr id="0" name=""/>
        <dsp:cNvSpPr/>
      </dsp:nvSpPr>
      <dsp:spPr>
        <a:xfrm>
          <a:off x="4716007" y="576058"/>
          <a:ext cx="2435295" cy="2151720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Проектная деятельность, совместные праздники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16007" y="576058"/>
        <a:ext cx="2435295" cy="2151720"/>
      </dsp:txXfrm>
    </dsp:sp>
    <dsp:sp modelId="{7BD2E61C-858F-4B83-B2CA-8E4A551EA312}">
      <dsp:nvSpPr>
        <dsp:cNvPr id="0" name=""/>
        <dsp:cNvSpPr/>
      </dsp:nvSpPr>
      <dsp:spPr>
        <a:xfrm>
          <a:off x="2182758" y="2841374"/>
          <a:ext cx="2461245" cy="2151720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Дни открытых дверей, родительские собрания,   мастер-классы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82758" y="2841374"/>
        <a:ext cx="2461245" cy="2151720"/>
      </dsp:txXfrm>
    </dsp:sp>
    <dsp:sp modelId="{E06E1A50-B157-465E-94EC-D6BBB3435137}">
      <dsp:nvSpPr>
        <dsp:cNvPr id="0" name=""/>
        <dsp:cNvSpPr/>
      </dsp:nvSpPr>
      <dsp:spPr>
        <a:xfrm>
          <a:off x="4716007" y="2808302"/>
          <a:ext cx="2435295" cy="21517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Индивидуальные консультации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16007" y="2808302"/>
        <a:ext cx="2435295" cy="2151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596267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№5 «Золотая рыбка»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Тема: «Взаимодействие с семьёй – важный компонент в работе                                с дизартрией»</a:t>
            </a:r>
            <a:r>
              <a:rPr lang="ru-RU" sz="9600" b="1" dirty="0" smtClean="0">
                <a:solidFill>
                  <a:srgbClr val="0070C0"/>
                </a:solidFill>
                <a:latin typeface="Monotype Corsiva" pitchFamily="66" charset="0"/>
                <a:cs typeface="Microsoft Tai Le" pitchFamily="34" charset="0"/>
              </a:rPr>
              <a:t/>
            </a:r>
            <a:br>
              <a:rPr lang="ru-RU" sz="9600" b="1" dirty="0" smtClean="0">
                <a:solidFill>
                  <a:srgbClr val="0070C0"/>
                </a:solidFill>
                <a:latin typeface="Monotype Corsiva" pitchFamily="66" charset="0"/>
                <a:cs typeface="Microsoft Tai Le" pitchFamily="34" charset="0"/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653136"/>
            <a:ext cx="8686800" cy="2016224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dirty="0" smtClean="0"/>
          </a:p>
          <a:p>
            <a:pPr algn="r">
              <a:buNone/>
            </a:pP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учитель-логопед Шувалова Н.В.</a:t>
            </a:r>
          </a:p>
          <a:p>
            <a:pPr algn="ctr">
              <a:buNone/>
            </a:pPr>
            <a:r>
              <a:rPr lang="ru-RU" sz="6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Богородск, 2021</a:t>
            </a:r>
            <a:endParaRPr lang="ru-RU" sz="4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948264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Детская проектная деятельность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547260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Так же реализованы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минипроекты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ea typeface="Yu Gothic UI" pitchFamily="34" charset="-128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Кондратьев Роман «Весёлый ветерок»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     Тренажёры для дыхательных упражнений                                         можно сделать своими руками, они не требуют больших                                                   материальных затрат. Мы предлагаем несколько вариантов                                       таких тренажёров –  «Весёлые петушки», «Взлетающая божья                                               коровка», «Воздушная снежинка»</a:t>
            </a:r>
          </a:p>
          <a:p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Обжорин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 Тимофей «Этот трудный звук 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[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Р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]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     Посещая второй год группу компенсирующей                           направленности, Тимофей начал овладевать                                                                     почти всеми звуками  и употреблять их в речи.                                           Самая большая сложность возникла                                                                                     с постановкой звука «Р». Он избегал слов с ним,                                         объясняя это тем, что «там буква, которую я не                                          знаю». Тогда, посоветовавшись с учителем-                                                  логопедом, мы решили разработать и воплотить                                                          в жизнь данный совместный краткосрочный                                                проект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ea typeface="Yu Gothic UI" pitchFamily="34" charset="-128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832141" y="4401107"/>
            <a:ext cx="259228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8722" y="1196752"/>
            <a:ext cx="173576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275040" cy="105273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День открытых дверей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8686800" cy="5361459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рамках Дня отрытых дверей было проведено                                                                                                                     открытое логопедическое занятие  «Путешествие в мир                                            морских обитателей». Оно проходило в нетрадиционной обстановке для детей – комнате психологической разгрузки. Непосредственными участниками путешествия были их родители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F:\ЛОГОПЕД\2019-2020 уч год\Шувалова День отрытых дверей\IMG_22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76872"/>
            <a:ext cx="32403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ЛОГОПЕД\2019-2020 уч год\Шувалова День отрытых дверей\IMG_22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76872"/>
            <a:ext cx="3024336" cy="245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ЛОГОПЕД\2019-2020 уч год\Шувалова День отрытых дверей\IMG_23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84177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5" descr="F:\ЛОГОПЕД\2019-2020 уч год\Шувалова День отрытых дверей\IMG_2345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25144"/>
            <a:ext cx="3096344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04248" cy="105273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День открытых дверей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5148064" cy="5949280"/>
          </a:xfrm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 мама Дарьи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Мулихиной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Ирина Игоревна, угостила ребят «колодезной» и «морской» водой, развивая при этом вкусовую чувствительность. Через игру  «Скажи наоборот» у детей пополнился экспрессивный словарь словами-антонимами</a:t>
            </a:r>
          </a:p>
          <a:p>
            <a:pPr lvl="0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 Анны Новожиловой, Марина Анатольевна, провела подвижное упражнение «Летучая рыба», с помощью которого координировалась речь с движением, развивалась общая моторика</a:t>
            </a:r>
          </a:p>
          <a:p>
            <a:pPr lvl="0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 Тимофея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Обжорина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Инна Ивановна, предложила детям опустить руки под ткань, имитирующую реку, и по контуру узнать морских обитателей</a:t>
            </a:r>
          </a:p>
          <a:p>
            <a:pPr lvl="0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 же дети на дне морском разыскали волшебный сундучок с сокровищами – звуковыми и слоговыми схемами.                             С удовольствием и без ошибок ребята называли слова, соответствующие схемам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 </a:t>
            </a:r>
          </a:p>
          <a:p>
            <a:endParaRPr lang="ru-RU" sz="2000" dirty="0"/>
          </a:p>
        </p:txBody>
      </p:sp>
      <p:pic>
        <p:nvPicPr>
          <p:cNvPr id="4" name="Рисунок 3" descr="F:\ЛОГОПЕД\2019-2020 уч год\Шувалова День отрытых дверей\IMG_23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08720"/>
            <a:ext cx="309634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F:\ЛОГОПЕД\2019-2020 уч год\Шувалова День отрытых дверей\IMG_22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852936"/>
            <a:ext cx="302433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ЛОГОПЕД\2019-2020 уч год\Шувалова День отрытых дверей\IMG_23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941168"/>
            <a:ext cx="3059832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6275040" cy="79208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Родительские собрания                     </a:t>
            </a:r>
            <a:endParaRPr lang="ru-RU" sz="4000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же нужно делать, если речь малыша отстаёт от нормы? И какая это норма? </a:t>
            </a:r>
          </a:p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чем же скрываются причины возникновения речевых нарушений? </a:t>
            </a:r>
          </a:p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чего же нужно начинать коррекцию? Куда обращаться? </a:t>
            </a:r>
          </a:p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чём заключается работа учителя-логопеда? </a:t>
            </a:r>
          </a:p>
          <a:p>
            <a:pPr algn="just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Ответы на эти и многие другие вопросы получили родители на собраниях с учителем-логопедом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328" y="4509120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681" y="350100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Родительское собрание                           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Одним из видов игровой деятельности является дидактическая игра, позволяющая шире приобщить детей к текущей жизни в доступных формах интеллектуальной и активной практической деятельности, нравственных и эстетических переживаний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36912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708920"/>
            <a:ext cx="3031232" cy="202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725144"/>
            <a:ext cx="3199284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1184" y="4797153"/>
            <a:ext cx="3091274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19056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Мастер-класс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124744"/>
            <a:ext cx="7308304" cy="5001419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Родителям было предложено окунуться в мир детства и поиграть. Мы стараемся показать родителям, как из легко доступных материалов, находящихся всегда под рукой, можно вместе с детьми смастерить тренажеры на развитие мелкой моторики и речевого дыхания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564904"/>
            <a:ext cx="3312368" cy="220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2839752" cy="189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697760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4248" y="4797152"/>
            <a:ext cx="2839752" cy="1893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636912"/>
            <a:ext cx="3132856" cy="208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504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Поиграем вместе</a:t>
            </a:r>
            <a:endParaRPr lang="ru-RU" sz="40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79512" y="1196752"/>
            <a:ext cx="6984776" cy="492941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Родителям было интересно поиграть в игры на развитие мелкой моторики и речевого дыхания, чтобы потом применить их со своими детьми в домашних условиях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313234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725144"/>
            <a:ext cx="2959224" cy="19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717032"/>
            <a:ext cx="291632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93771"/>
            <a:ext cx="3096344" cy="206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652" y="2204864"/>
            <a:ext cx="313234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Практические упражнения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C:\Users\User\Desktop\Фото для портфолио\IMG_20200930_16471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2593571" cy="1799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Фото для портфолио\IMG_20200930_1647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268760"/>
            <a:ext cx="2437820" cy="201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Фото для портфолио\IMG_20200930_1647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84784"/>
            <a:ext cx="244827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9552" y="335699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Для того, чтобы дети правильно делали артикуляционную гимнастику и закрепляли ее дома, мы также обучаем этому родителей.  Благодаря практике, родители видят всю сложность и необходимость упражнений артикуляционной гимнастики </a:t>
            </a:r>
            <a:endParaRPr lang="ru-RU" dirty="0"/>
          </a:p>
        </p:txBody>
      </p:sp>
      <p:pic>
        <p:nvPicPr>
          <p:cNvPr id="8" name="Рисунок 7" descr="C:\Users\User\Desktop\Фото для портфолио\IMG_20200930_1646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797152"/>
            <a:ext cx="252028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7164288" cy="86895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Вывод: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/>
              <a:t>  </a:t>
            </a:r>
          </a:p>
          <a:p>
            <a:pPr algn="just">
              <a:buNone/>
            </a:pPr>
            <a:r>
              <a:rPr lang="ru-RU" dirty="0" smtClean="0"/>
              <a:t>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Проделав огромную работу по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взаимодействию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п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очувствовали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оказание помощи в воспитании и обучении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детей;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Установились доверительные партнерские отношения;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емьи включились в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единое образовательное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пространство;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Созданы условия для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благоприятного климата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взаимодействия;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Начато ф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ормирование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психолого-педагогических знаний родителей о проблеме своих детей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речи – один из важнейших вопросов воспитания и развития детей дошкольного возраста. От того насколько будет развита у ребенка речь, зависит успех его обучения в школе и успех его развития в целом!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9888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    Цель и задачи взаимодействия</a:t>
            </a:r>
            <a:r>
              <a:rPr lang="ru-RU" dirty="0" smtClean="0">
                <a:solidFill>
                  <a:srgbClr val="0070C0"/>
                </a:solidFill>
              </a:rPr>
              <a:t>: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Сделать родителей активными участниками                               педагогического процесса 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1916832"/>
          <a:ext cx="9144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Взаимодействие с семьёй                     реализуем через: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340768"/>
          <a:ext cx="9144000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6347048" cy="72494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Организация развивающей предметно-пространственной среды логопедического кабинета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8686800" cy="478539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логопедическом кабинете коррекционно-развивающая среда организуется таким образом, чтобы способствовать совершенствованию всех сторон речи, обеспечить самостоятельность детей, стимулировать их активность и инициативность. Много дидактических игр и методических пособий создаются при активной помощи родителей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056"/>
            <a:ext cx="3456384" cy="230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501008"/>
            <a:ext cx="2237995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9624" y="4601748"/>
            <a:ext cx="3384376" cy="225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Создание РППС                                                    по развитию речевого дыхания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2941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Большое внимание мы уделяем созданию дидактических игр и пособий на развитие речевого дыхания, так как правильное речевое дыхание – один из важнейших компонентов в развитии речи ребёнка дошкольного возраста, особенно детей с дизартрией. Оно влияет на звукопроизношение, артикуляцию и развитие голоса. Эти пособия мы делаем своими руками из подручного материала совместно с родителями</a:t>
            </a:r>
            <a:endParaRPr lang="ru-RU" sz="1400" dirty="0"/>
          </a:p>
        </p:txBody>
      </p:sp>
      <p:pic>
        <p:nvPicPr>
          <p:cNvPr id="4" name="Рисунок 3" descr="C:\Users\User\Desktop\Фото для портфолио\IMG_20201207_1143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84984"/>
            <a:ext cx="1944216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Фото для портфолио\IMG_20201116_1707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284984"/>
            <a:ext cx="180020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Фото для портфолио\IMG_20200420_1709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56992"/>
            <a:ext cx="172819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Фото для портфолио\IMG_20201204_1406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429000"/>
            <a:ext cx="1879104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User\Desktop\Фото для портфолио\IMG_20201116_1707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013176"/>
            <a:ext cx="1872207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Фото для портфолио\IMG_20200406_0929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5085184"/>
            <a:ext cx="1800200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3" descr="C:\Users\User\Desktop\Фото для портфолио\IMG_20201204_133844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5085184"/>
            <a:ext cx="172819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Фото для портфолио\IMG_20200414_18493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7236296" y="4725144"/>
            <a:ext cx="122413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7545" y="465313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«Времена года»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27784" y="4581128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«Смешные привидения»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4581128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«Вертушка»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0272" y="4653136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«Чайный сервиз»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6093296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«Удивительные цветочки»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99792" y="6237312"/>
            <a:ext cx="1728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«Султанчики»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48264" y="6309320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«Футбол»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99992" y="6237312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«Волшебные бутылочки»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2362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  <a:cs typeface="Times New Roman" panose="02020603050405020304" pitchFamily="18" charset="0"/>
              </a:rPr>
              <a:t>Создание РППС                                                       по развитию мелкой моторики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C:\Users\User\AppData\Local\Microsoft\Windows\INetCache\Content.Word\IMG_20210205_0956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7544" y="1844824"/>
            <a:ext cx="1941022" cy="145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AppData\Local\Microsoft\Windows\INetCache\Content.Word\IMG_20210205_0955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555776" y="1844824"/>
            <a:ext cx="208823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C:\Users\User\AppData\Local\Microsoft\Windows\INetCache\Content.Word\IMG_20210205_100011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716016" y="1916832"/>
            <a:ext cx="194421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AppData\Local\Microsoft\Windows\INetCache\Content.Word\IMG_20210205_0959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020272" y="1988840"/>
            <a:ext cx="172819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140969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Также большое внимание мы уделяем изготовлению и использованию дидактических игр и методических пособий на развитие мелкой моторики, так как на основе многочисленных исследований ученых доказано о существовании связи между уровнем развития мелкой моторики рук и речевыми навыками у детей.                             В.М. Бехтерев писал, что движения руки всегда были тесно связаны с речью и способствовали ее развитию. Для их изготовления используем легко доступные,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недорогостоящие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материалы: пуговицы, шнурки, нитки, прищепки, остатки линолеума, ткани, цветной и бархатной бумаги. Большая помощь оказывается в этом направлении со стороны родителей</a:t>
            </a:r>
            <a:endParaRPr lang="ru-RU" dirty="0"/>
          </a:p>
        </p:txBody>
      </p:sp>
      <p:pic>
        <p:nvPicPr>
          <p:cNvPr id="9" name="Рисунок 8" descr="C:\Users\User\AppData\Local\Microsoft\Windows\INetCache\Content.Word\IMG_20210205_0954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633864"/>
            <a:ext cx="1728192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AppData\Local\Microsoft\Windows\INetCache\Content.Word\IMG_20210205_09534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5417840"/>
            <a:ext cx="108012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AppData\Local\Microsoft\Windows\INetCache\Content.Word\IMG_20210205_10010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5445224"/>
            <a:ext cx="172819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39552" y="1484784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«Разные виды шнуровок»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1340768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«Рисование нитками»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04248" y="1412777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«Игры                            с прищепками»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95736" y="645333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«Вертушки»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6093296"/>
            <a:ext cx="129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«Собери букет»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24328" y="6525344"/>
            <a:ext cx="161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«Тетрис»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96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Театрализованная деятельность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6012160" cy="478539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Родители – активные участники образовательного процесса. В 2019-2020 учебном году в нашем ДОУ велась огромная работа по театрализованной деятельности. Мы знакомили родителей с этой темой через родительское собрание в нетрадиционной форме  «Формирование коммуникативных навыков и диалогической речи у старших дошкольников посредством театрализованной деятельности». Полученные знания и навыки родители использовали с детьми дома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Users\User\Desktop\Фото диалог\IMG_1816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913784"/>
            <a:ext cx="26288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диалог\IMG_18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841777"/>
            <a:ext cx="2808312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диалог\IMG_18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08720"/>
            <a:ext cx="29158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01CANON\IMG_1790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6952"/>
            <a:ext cx="2880320" cy="193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DCIM\101CANON\IMG_1794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77289"/>
            <a:ext cx="2929079" cy="1880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День театра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Заключительным этапом в ДОУ прошёл огромный праздник «День театра». Ребята из нашей группы разыгрывали отрывки из сказок А.С. Пушкина «Сказка о царе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Салтане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«Сказка о мертвой царевне и семи богатырях». Принимали участие семьи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Мулихиной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Дарьи, Моховой Анны,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Обжорина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Тимофея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D:\театр 2\73Kr42nSM9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31683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D:\театр 2\dTX8_Gwfm3Q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717032"/>
            <a:ext cx="2093244" cy="269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театр 2\otBjw-phbf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356992"/>
            <a:ext cx="30243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Проектная деятельность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900" dirty="0" smtClean="0">
                <a:solidFill>
                  <a:srgbClr val="002060"/>
                </a:solidFill>
              </a:rPr>
              <a:t>        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Огромное внимание в работе с детьми и родителями мы уделяем проектной деятельности. Работа направлена на решение следующих задач:</a:t>
            </a:r>
          </a:p>
          <a:p>
            <a:pPr lvl="0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Установление единства в воспитании детей;</a:t>
            </a:r>
          </a:p>
          <a:p>
            <a:pPr lvl="0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Педагогическое просвещение родителей;</a:t>
            </a:r>
          </a:p>
          <a:p>
            <a:pPr lvl="0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и распространение передового опыта семейного воспитания;</a:t>
            </a:r>
          </a:p>
          <a:p>
            <a:pPr lvl="0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Ознакомление родителей с жизнью и работой дошкольного учреждения.</a:t>
            </a:r>
          </a:p>
          <a:p>
            <a:pPr lvl="0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Реализованы следующие проекты: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«Животные жарких стран»;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«75 лет Великой Победы»;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«Ловкие пальчики»;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«Моя любимая игрушка»;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«Речевой ветерок»;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 крупинка, два крупинка»;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любим читать»;</a:t>
            </a:r>
          </a:p>
          <a:p>
            <a:pPr lvl="0"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вместе»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1101</Words>
  <Application>Microsoft Office PowerPoint</Application>
  <PresentationFormat>Экран (4:3)</PresentationFormat>
  <Paragraphs>98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автономное дошкольное образовательное учреждение «Детский сад №5 «Золотая рыбка»         Тема: «Взаимодействие с семьёй – важный компонент в работе                                с дизартрией» </vt:lpstr>
      <vt:lpstr>      Цель и задачи взаимодействия: Цель: Сделать родителей активными участниками                               педагогического процесса  Задачи: </vt:lpstr>
      <vt:lpstr>Взаимодействие с семьёй                     реализуем через:</vt:lpstr>
      <vt:lpstr>Организация развивающей предметно-пространственной среды логопедического кабинета</vt:lpstr>
      <vt:lpstr> Создание РППС                                                    по развитию речевого дыхания</vt:lpstr>
      <vt:lpstr>Создание РППС                                                       по развитию мелкой моторики</vt:lpstr>
      <vt:lpstr>Театрализованная деятельность</vt:lpstr>
      <vt:lpstr>День театра</vt:lpstr>
      <vt:lpstr>Проектная деятельность</vt:lpstr>
      <vt:lpstr>Детская проектная деятельность</vt:lpstr>
      <vt:lpstr>День открытых дверей</vt:lpstr>
      <vt:lpstr>День открытых дверей</vt:lpstr>
      <vt:lpstr>Родительские собрания                     </vt:lpstr>
      <vt:lpstr>Родительское собрание                            </vt:lpstr>
      <vt:lpstr>Мастер-класс</vt:lpstr>
      <vt:lpstr>Поиграем вместе</vt:lpstr>
      <vt:lpstr>Практические упражнения</vt:lpstr>
      <vt:lpstr>Вывод: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№5 «Золотая рыбка»</dc:title>
  <dc:creator>User</dc:creator>
  <cp:lastModifiedBy>User</cp:lastModifiedBy>
  <cp:revision>117</cp:revision>
  <dcterms:created xsi:type="dcterms:W3CDTF">2020-03-10T16:55:14Z</dcterms:created>
  <dcterms:modified xsi:type="dcterms:W3CDTF">2021-04-28T08:23:43Z</dcterms:modified>
</cp:coreProperties>
</file>